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5" r:id="rId4"/>
    <p:sldMasterId id="2147483696" r:id="rId5"/>
    <p:sldMasterId id="2147483697" r:id="rId6"/>
    <p:sldMasterId id="2147483698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Century Schoolbook"/>
      <p:regular r:id="rId25"/>
      <p:bold r:id="rId26"/>
      <p:italic r:id="rId27"/>
      <p:boldItalic r:id="rId28"/>
    </p:embeddedFont>
    <p:embeddedFont>
      <p:font typeface="Source Sans Pr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font" Target="fonts/CenturySchoolbook-bold.fntdata"/><Relationship Id="rId25" Type="http://schemas.openxmlformats.org/officeDocument/2006/relationships/font" Target="fonts/CenturySchoolbook-regular.fntdata"/><Relationship Id="rId28" Type="http://schemas.openxmlformats.org/officeDocument/2006/relationships/font" Target="fonts/CenturySchoolbook-boldItalic.fntdata"/><Relationship Id="rId27" Type="http://schemas.openxmlformats.org/officeDocument/2006/relationships/font" Target="fonts/CenturySchoolbook-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SourceSansPro-regular.fntdata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font" Target="fonts/SourceSansPro-italic.fntdata"/><Relationship Id="rId30" Type="http://schemas.openxmlformats.org/officeDocument/2006/relationships/font" Target="fonts/SourceSansPro-bold.fnt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32" Type="http://schemas.openxmlformats.org/officeDocument/2006/relationships/font" Target="fonts/SourceSansPro-boldItalic.fntdata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bf3d9ba03_2_50:notes"/>
          <p:cNvSpPr txBox="1"/>
          <p:nvPr>
            <p:ph idx="1" type="body"/>
          </p:nvPr>
        </p:nvSpPr>
        <p:spPr>
          <a:xfrm>
            <a:off x="685512" y="4343236"/>
            <a:ext cx="5486976" cy="4115144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fbf3d9ba03_2_50:notes"/>
          <p:cNvSpPr/>
          <p:nvPr>
            <p:ph idx="2" type="sldImg"/>
          </p:nvPr>
        </p:nvSpPr>
        <p:spPr>
          <a:xfrm>
            <a:off x="195861" y="685632"/>
            <a:ext cx="6466279" cy="34295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fbf3d9ba03_1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fbf3d9ba03_1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fbf3d9ba03_1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fbf3d9ba03_1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fbf3d9ba03_2_328:notes"/>
          <p:cNvSpPr txBox="1"/>
          <p:nvPr>
            <p:ph idx="1" type="body"/>
          </p:nvPr>
        </p:nvSpPr>
        <p:spPr>
          <a:xfrm>
            <a:off x="685512" y="4343236"/>
            <a:ext cx="5486976" cy="4115144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fbf3d9ba03_2_328:notes"/>
          <p:cNvSpPr/>
          <p:nvPr>
            <p:ph idx="2" type="sldImg"/>
          </p:nvPr>
        </p:nvSpPr>
        <p:spPr>
          <a:xfrm>
            <a:off x="195861" y="685632"/>
            <a:ext cx="6466279" cy="34295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bf3d9ba03_2_105:notes"/>
          <p:cNvSpPr txBox="1"/>
          <p:nvPr>
            <p:ph idx="1" type="body"/>
          </p:nvPr>
        </p:nvSpPr>
        <p:spPr>
          <a:xfrm>
            <a:off x="685512" y="4343236"/>
            <a:ext cx="5486976" cy="4115144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fbf3d9ba03_2_105:notes"/>
          <p:cNvSpPr/>
          <p:nvPr>
            <p:ph idx="2" type="sldImg"/>
          </p:nvPr>
        </p:nvSpPr>
        <p:spPr>
          <a:xfrm>
            <a:off x="195861" y="685632"/>
            <a:ext cx="6466279" cy="34295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fbf3d9ba03_2_111:notes"/>
          <p:cNvSpPr txBox="1"/>
          <p:nvPr>
            <p:ph idx="1" type="body"/>
          </p:nvPr>
        </p:nvSpPr>
        <p:spPr>
          <a:xfrm>
            <a:off x="685512" y="4343236"/>
            <a:ext cx="5486976" cy="4115144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fbf3d9ba03_2_111:notes"/>
          <p:cNvSpPr/>
          <p:nvPr>
            <p:ph idx="2" type="sldImg"/>
          </p:nvPr>
        </p:nvSpPr>
        <p:spPr>
          <a:xfrm>
            <a:off x="195861" y="685632"/>
            <a:ext cx="6466279" cy="34295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fbf3d9ba03_2_121:notes"/>
          <p:cNvSpPr/>
          <p:nvPr>
            <p:ph idx="2" type="sldImg"/>
          </p:nvPr>
        </p:nvSpPr>
        <p:spPr>
          <a:xfrm>
            <a:off x="195861" y="685632"/>
            <a:ext cx="6466279" cy="34295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fbf3d9ba03_2_121:notes"/>
          <p:cNvSpPr txBox="1"/>
          <p:nvPr>
            <p:ph idx="1" type="body"/>
          </p:nvPr>
        </p:nvSpPr>
        <p:spPr>
          <a:xfrm>
            <a:off x="685512" y="4343236"/>
            <a:ext cx="5486976" cy="4115144"/>
          </a:xfrm>
          <a:prstGeom prst="rect">
            <a:avLst/>
          </a:prstGeom>
          <a:noFill/>
          <a:ln>
            <a:noFill/>
          </a:ln>
        </p:spPr>
        <p:txBody>
          <a:bodyPr anchorCtr="0" anchor="t" bIns="40675" lIns="81350" spcFirstLastPara="1" rIns="81350" wrap="square" tIns="40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25" name="Google Shape;225;gfbf3d9ba03_2_121:notes"/>
          <p:cNvSpPr txBox="1"/>
          <p:nvPr>
            <p:ph idx="12" type="sldNum"/>
          </p:nvPr>
        </p:nvSpPr>
        <p:spPr>
          <a:xfrm>
            <a:off x="3884088" y="8685114"/>
            <a:ext cx="2972472" cy="457540"/>
          </a:xfrm>
          <a:prstGeom prst="rect">
            <a:avLst/>
          </a:prstGeom>
          <a:noFill/>
          <a:ln>
            <a:noFill/>
          </a:ln>
        </p:spPr>
        <p:txBody>
          <a:bodyPr anchorCtr="0" anchor="b" bIns="40675" lIns="81350" spcFirstLastPara="1" rIns="81350" wrap="square" tIns="406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/>
              <a:t>‹#›</a:t>
            </a:fld>
            <a:endParaRPr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fbf3d9ba03_1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fbf3d9ba03_1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fbf3d9ba03_1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fbf3d9ba03_1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fbf3d9ba03_1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fbf3d9ba03_1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fbf3d9ba03_1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fbf3d9ba03_1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fbf3d9ba03_1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fbf3d9ba03_1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311760" y="443880"/>
            <a:ext cx="8519760" cy="625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type="title"/>
          </p:nvPr>
        </p:nvSpPr>
        <p:spPr>
          <a:xfrm>
            <a:off x="311760" y="443880"/>
            <a:ext cx="8519760" cy="625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1" type="subTitle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type="title"/>
          </p:nvPr>
        </p:nvSpPr>
        <p:spPr>
          <a:xfrm>
            <a:off x="311760" y="443880"/>
            <a:ext cx="8519760" cy="625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7"/>
          <p:cNvSpPr txBox="1"/>
          <p:nvPr>
            <p:ph idx="1"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7"/>
          <p:cNvSpPr txBox="1"/>
          <p:nvPr>
            <p:ph idx="2"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type="title"/>
          </p:nvPr>
        </p:nvSpPr>
        <p:spPr>
          <a:xfrm>
            <a:off x="311760" y="443880"/>
            <a:ext cx="8519760" cy="625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/>
          <p:nvPr>
            <p:ph idx="1" type="subTitle"/>
          </p:nvPr>
        </p:nvSpPr>
        <p:spPr>
          <a:xfrm>
            <a:off x="311760" y="444960"/>
            <a:ext cx="8519760" cy="288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title"/>
          </p:nvPr>
        </p:nvSpPr>
        <p:spPr>
          <a:xfrm>
            <a:off x="311760" y="443880"/>
            <a:ext cx="8519760" cy="625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"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2"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3"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type="title"/>
          </p:nvPr>
        </p:nvSpPr>
        <p:spPr>
          <a:xfrm>
            <a:off x="311760" y="443880"/>
            <a:ext cx="8519760" cy="625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"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2"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3"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2"/>
          <p:cNvSpPr txBox="1"/>
          <p:nvPr>
            <p:ph type="title"/>
          </p:nvPr>
        </p:nvSpPr>
        <p:spPr>
          <a:xfrm>
            <a:off x="311760" y="443880"/>
            <a:ext cx="8519760" cy="625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2"/>
          <p:cNvSpPr txBox="1"/>
          <p:nvPr>
            <p:ph idx="1"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2"/>
          <p:cNvSpPr txBox="1"/>
          <p:nvPr>
            <p:ph idx="2"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3"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title"/>
          </p:nvPr>
        </p:nvSpPr>
        <p:spPr>
          <a:xfrm>
            <a:off x="311760" y="443880"/>
            <a:ext cx="8519760" cy="625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3"/>
          <p:cNvSpPr txBox="1"/>
          <p:nvPr>
            <p:ph idx="1" type="body"/>
          </p:nvPr>
        </p:nvSpPr>
        <p:spPr>
          <a:xfrm>
            <a:off x="311760" y="1152360"/>
            <a:ext cx="851976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3"/>
          <p:cNvSpPr txBox="1"/>
          <p:nvPr>
            <p:ph idx="2"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title"/>
          </p:nvPr>
        </p:nvSpPr>
        <p:spPr>
          <a:xfrm>
            <a:off x="311760" y="443880"/>
            <a:ext cx="8519760" cy="625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4"/>
          <p:cNvSpPr txBox="1"/>
          <p:nvPr>
            <p:ph idx="1"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4"/>
          <p:cNvSpPr txBox="1"/>
          <p:nvPr>
            <p:ph idx="2"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4"/>
          <p:cNvSpPr txBox="1"/>
          <p:nvPr>
            <p:ph idx="3"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4"/>
          <p:cNvSpPr txBox="1"/>
          <p:nvPr>
            <p:ph idx="4"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type="title"/>
          </p:nvPr>
        </p:nvSpPr>
        <p:spPr>
          <a:xfrm>
            <a:off x="311760" y="443880"/>
            <a:ext cx="8519760" cy="625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5"/>
          <p:cNvSpPr txBox="1"/>
          <p:nvPr>
            <p:ph idx="1"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2"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98" name="Google Shape;98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31080" y="1152360"/>
            <a:ext cx="4280760" cy="3415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31080" y="1152360"/>
            <a:ext cx="4280760" cy="3415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8"/>
          <p:cNvSpPr txBox="1"/>
          <p:nvPr>
            <p:ph type="title"/>
          </p:nvPr>
        </p:nvSpPr>
        <p:spPr>
          <a:xfrm>
            <a:off x="311760" y="443880"/>
            <a:ext cx="8519760" cy="625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8"/>
          <p:cNvSpPr txBox="1"/>
          <p:nvPr>
            <p:ph idx="1" type="subTitle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9"/>
          <p:cNvSpPr txBox="1"/>
          <p:nvPr>
            <p:ph type="title"/>
          </p:nvPr>
        </p:nvSpPr>
        <p:spPr>
          <a:xfrm>
            <a:off x="311760" y="443880"/>
            <a:ext cx="8519760" cy="625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9"/>
          <p:cNvSpPr txBox="1"/>
          <p:nvPr>
            <p:ph idx="1"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0"/>
          <p:cNvSpPr txBox="1"/>
          <p:nvPr>
            <p:ph type="title"/>
          </p:nvPr>
        </p:nvSpPr>
        <p:spPr>
          <a:xfrm>
            <a:off x="311760" y="443880"/>
            <a:ext cx="8519760" cy="625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30"/>
          <p:cNvSpPr txBox="1"/>
          <p:nvPr>
            <p:ph idx="1"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0"/>
          <p:cNvSpPr txBox="1"/>
          <p:nvPr>
            <p:ph idx="2"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1"/>
          <p:cNvSpPr txBox="1"/>
          <p:nvPr>
            <p:ph type="title"/>
          </p:nvPr>
        </p:nvSpPr>
        <p:spPr>
          <a:xfrm>
            <a:off x="311760" y="443880"/>
            <a:ext cx="8519760" cy="625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2"/>
          <p:cNvSpPr txBox="1"/>
          <p:nvPr>
            <p:ph idx="1" type="subTitle"/>
          </p:nvPr>
        </p:nvSpPr>
        <p:spPr>
          <a:xfrm>
            <a:off x="311760" y="444960"/>
            <a:ext cx="8519760" cy="288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3"/>
          <p:cNvSpPr txBox="1"/>
          <p:nvPr>
            <p:ph type="title"/>
          </p:nvPr>
        </p:nvSpPr>
        <p:spPr>
          <a:xfrm>
            <a:off x="311760" y="443880"/>
            <a:ext cx="8519760" cy="625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33"/>
          <p:cNvSpPr txBox="1"/>
          <p:nvPr>
            <p:ph idx="1"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33"/>
          <p:cNvSpPr txBox="1"/>
          <p:nvPr>
            <p:ph idx="2"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33"/>
          <p:cNvSpPr txBox="1"/>
          <p:nvPr>
            <p:ph idx="3"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4"/>
          <p:cNvSpPr txBox="1"/>
          <p:nvPr>
            <p:ph type="title"/>
          </p:nvPr>
        </p:nvSpPr>
        <p:spPr>
          <a:xfrm>
            <a:off x="311760" y="443880"/>
            <a:ext cx="8519760" cy="625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34"/>
          <p:cNvSpPr txBox="1"/>
          <p:nvPr>
            <p:ph idx="1"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4"/>
          <p:cNvSpPr txBox="1"/>
          <p:nvPr>
            <p:ph idx="2"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4"/>
          <p:cNvSpPr txBox="1"/>
          <p:nvPr>
            <p:ph idx="3"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5"/>
          <p:cNvSpPr txBox="1"/>
          <p:nvPr>
            <p:ph type="title"/>
          </p:nvPr>
        </p:nvSpPr>
        <p:spPr>
          <a:xfrm>
            <a:off x="311760" y="443880"/>
            <a:ext cx="8519760" cy="625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35"/>
          <p:cNvSpPr txBox="1"/>
          <p:nvPr>
            <p:ph idx="1"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5"/>
          <p:cNvSpPr txBox="1"/>
          <p:nvPr>
            <p:ph idx="2"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5"/>
          <p:cNvSpPr txBox="1"/>
          <p:nvPr>
            <p:ph idx="3"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6"/>
          <p:cNvSpPr txBox="1"/>
          <p:nvPr>
            <p:ph type="title"/>
          </p:nvPr>
        </p:nvSpPr>
        <p:spPr>
          <a:xfrm>
            <a:off x="311760" y="443880"/>
            <a:ext cx="8519760" cy="625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6"/>
          <p:cNvSpPr txBox="1"/>
          <p:nvPr>
            <p:ph idx="1" type="body"/>
          </p:nvPr>
        </p:nvSpPr>
        <p:spPr>
          <a:xfrm>
            <a:off x="311760" y="1152360"/>
            <a:ext cx="851976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6"/>
          <p:cNvSpPr txBox="1"/>
          <p:nvPr>
            <p:ph idx="2"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7"/>
          <p:cNvSpPr txBox="1"/>
          <p:nvPr>
            <p:ph type="title"/>
          </p:nvPr>
        </p:nvSpPr>
        <p:spPr>
          <a:xfrm>
            <a:off x="311760" y="443880"/>
            <a:ext cx="8519760" cy="625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7"/>
          <p:cNvSpPr txBox="1"/>
          <p:nvPr>
            <p:ph idx="1"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37"/>
          <p:cNvSpPr txBox="1"/>
          <p:nvPr>
            <p:ph idx="2"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7"/>
          <p:cNvSpPr txBox="1"/>
          <p:nvPr>
            <p:ph idx="3"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7"/>
          <p:cNvSpPr txBox="1"/>
          <p:nvPr>
            <p:ph idx="4"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8"/>
          <p:cNvSpPr txBox="1"/>
          <p:nvPr>
            <p:ph type="title"/>
          </p:nvPr>
        </p:nvSpPr>
        <p:spPr>
          <a:xfrm>
            <a:off x="311760" y="443880"/>
            <a:ext cx="8519760" cy="625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8"/>
          <p:cNvSpPr txBox="1"/>
          <p:nvPr>
            <p:ph idx="1"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8"/>
          <p:cNvSpPr txBox="1"/>
          <p:nvPr>
            <p:ph idx="2"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7" name="Google Shape;14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31080" y="1152360"/>
            <a:ext cx="4280760" cy="3415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31080" y="1152360"/>
            <a:ext cx="4280760" cy="3415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1"/>
          <p:cNvSpPr txBox="1"/>
          <p:nvPr>
            <p:ph type="title"/>
          </p:nvPr>
        </p:nvSpPr>
        <p:spPr>
          <a:xfrm>
            <a:off x="311760" y="443880"/>
            <a:ext cx="8519760" cy="625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41"/>
          <p:cNvSpPr txBox="1"/>
          <p:nvPr>
            <p:ph idx="1" type="subTitle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2"/>
          <p:cNvSpPr txBox="1"/>
          <p:nvPr>
            <p:ph type="title"/>
          </p:nvPr>
        </p:nvSpPr>
        <p:spPr>
          <a:xfrm>
            <a:off x="311760" y="443880"/>
            <a:ext cx="8519760" cy="625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42"/>
          <p:cNvSpPr txBox="1"/>
          <p:nvPr>
            <p:ph idx="1"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3"/>
          <p:cNvSpPr txBox="1"/>
          <p:nvPr>
            <p:ph type="title"/>
          </p:nvPr>
        </p:nvSpPr>
        <p:spPr>
          <a:xfrm>
            <a:off x="311760" y="443880"/>
            <a:ext cx="8519760" cy="625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43"/>
          <p:cNvSpPr txBox="1"/>
          <p:nvPr>
            <p:ph idx="1"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43"/>
          <p:cNvSpPr txBox="1"/>
          <p:nvPr>
            <p:ph idx="2"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4"/>
          <p:cNvSpPr txBox="1"/>
          <p:nvPr>
            <p:ph type="title"/>
          </p:nvPr>
        </p:nvSpPr>
        <p:spPr>
          <a:xfrm>
            <a:off x="311760" y="443880"/>
            <a:ext cx="8519760" cy="625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5"/>
          <p:cNvSpPr txBox="1"/>
          <p:nvPr>
            <p:ph idx="1" type="subTitle"/>
          </p:nvPr>
        </p:nvSpPr>
        <p:spPr>
          <a:xfrm>
            <a:off x="311760" y="444960"/>
            <a:ext cx="8519760" cy="288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6"/>
          <p:cNvSpPr txBox="1"/>
          <p:nvPr>
            <p:ph type="title"/>
          </p:nvPr>
        </p:nvSpPr>
        <p:spPr>
          <a:xfrm>
            <a:off x="311760" y="443880"/>
            <a:ext cx="8519760" cy="625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46"/>
          <p:cNvSpPr txBox="1"/>
          <p:nvPr>
            <p:ph idx="1"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46"/>
          <p:cNvSpPr txBox="1"/>
          <p:nvPr>
            <p:ph idx="2"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46"/>
          <p:cNvSpPr txBox="1"/>
          <p:nvPr>
            <p:ph idx="3"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7"/>
          <p:cNvSpPr txBox="1"/>
          <p:nvPr>
            <p:ph type="title"/>
          </p:nvPr>
        </p:nvSpPr>
        <p:spPr>
          <a:xfrm>
            <a:off x="311760" y="443880"/>
            <a:ext cx="8519760" cy="625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47"/>
          <p:cNvSpPr txBox="1"/>
          <p:nvPr>
            <p:ph idx="1"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47"/>
          <p:cNvSpPr txBox="1"/>
          <p:nvPr>
            <p:ph idx="2"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47"/>
          <p:cNvSpPr txBox="1"/>
          <p:nvPr>
            <p:ph idx="3"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8"/>
          <p:cNvSpPr txBox="1"/>
          <p:nvPr>
            <p:ph type="title"/>
          </p:nvPr>
        </p:nvSpPr>
        <p:spPr>
          <a:xfrm>
            <a:off x="311760" y="443880"/>
            <a:ext cx="8519760" cy="625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48"/>
          <p:cNvSpPr txBox="1"/>
          <p:nvPr>
            <p:ph idx="1"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48"/>
          <p:cNvSpPr txBox="1"/>
          <p:nvPr>
            <p:ph idx="2"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48"/>
          <p:cNvSpPr txBox="1"/>
          <p:nvPr>
            <p:ph idx="3"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9"/>
          <p:cNvSpPr txBox="1"/>
          <p:nvPr>
            <p:ph type="title"/>
          </p:nvPr>
        </p:nvSpPr>
        <p:spPr>
          <a:xfrm>
            <a:off x="311760" y="443880"/>
            <a:ext cx="8519760" cy="625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49"/>
          <p:cNvSpPr txBox="1"/>
          <p:nvPr>
            <p:ph idx="1" type="body"/>
          </p:nvPr>
        </p:nvSpPr>
        <p:spPr>
          <a:xfrm>
            <a:off x="311760" y="1152360"/>
            <a:ext cx="851976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49"/>
          <p:cNvSpPr txBox="1"/>
          <p:nvPr>
            <p:ph idx="2"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0"/>
          <p:cNvSpPr txBox="1"/>
          <p:nvPr>
            <p:ph type="title"/>
          </p:nvPr>
        </p:nvSpPr>
        <p:spPr>
          <a:xfrm>
            <a:off x="311760" y="443880"/>
            <a:ext cx="8519760" cy="625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50"/>
          <p:cNvSpPr txBox="1"/>
          <p:nvPr>
            <p:ph idx="1"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50"/>
          <p:cNvSpPr txBox="1"/>
          <p:nvPr>
            <p:ph idx="2"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50"/>
          <p:cNvSpPr txBox="1"/>
          <p:nvPr>
            <p:ph idx="3"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50"/>
          <p:cNvSpPr txBox="1"/>
          <p:nvPr>
            <p:ph idx="4"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1"/>
          <p:cNvSpPr txBox="1"/>
          <p:nvPr>
            <p:ph type="title"/>
          </p:nvPr>
        </p:nvSpPr>
        <p:spPr>
          <a:xfrm>
            <a:off x="311760" y="443880"/>
            <a:ext cx="8519760" cy="625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51"/>
          <p:cNvSpPr txBox="1"/>
          <p:nvPr>
            <p:ph idx="1"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51"/>
          <p:cNvSpPr txBox="1"/>
          <p:nvPr>
            <p:ph idx="2"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96" name="Google Shape;196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31080" y="1152360"/>
            <a:ext cx="4280760" cy="3415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31080" y="1152360"/>
            <a:ext cx="4280760" cy="3415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80640" y="2651040"/>
            <a:ext cx="8982000" cy="2410920"/>
          </a:xfrm>
          <a:prstGeom prst="rect">
            <a:avLst/>
          </a:prstGeom>
          <a:solidFill>
            <a:srgbClr val="5E2B9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311760" y="444960"/>
            <a:ext cx="8519760" cy="6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"/>
          <p:cNvSpPr txBox="1"/>
          <p:nvPr>
            <p:ph type="title"/>
          </p:nvPr>
        </p:nvSpPr>
        <p:spPr>
          <a:xfrm>
            <a:off x="311760" y="444960"/>
            <a:ext cx="8519760" cy="6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2" name="Google Shape;102;p26"/>
          <p:cNvSpPr txBox="1"/>
          <p:nvPr>
            <p:ph idx="1"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E2B97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1" name="Google Shape;151;p39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2"/>
          <p:cNvSpPr/>
          <p:nvPr/>
        </p:nvSpPr>
        <p:spPr>
          <a:xfrm>
            <a:off x="311760" y="58680"/>
            <a:ext cx="8519760" cy="244764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200"/>
              <a:t>Indian Agriculture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52"/>
          <p:cNvSpPr/>
          <p:nvPr/>
        </p:nvSpPr>
        <p:spPr>
          <a:xfrm>
            <a:off x="446760" y="2768400"/>
            <a:ext cx="8519760" cy="443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2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GROUP #</a:t>
            </a:r>
            <a:r>
              <a:rPr lang="en-GB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18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ource Sans Pro"/>
              <a:buChar char="●"/>
            </a:pPr>
            <a:r>
              <a:rPr lang="en-GB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Sunil Dhaka                                                                     </a:t>
            </a:r>
            <a:r>
              <a:rPr lang="en-GB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17817735</a:t>
            </a:r>
            <a:endParaRPr sz="18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ource Sans Pro"/>
              <a:buChar char="●"/>
            </a:pPr>
            <a:r>
              <a:rPr lang="en-GB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Sanjay Kumar							    </a:t>
            </a:r>
            <a:r>
              <a:rPr lang="en-GB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180669</a:t>
            </a:r>
            <a:endParaRPr sz="18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ource Sans Pro"/>
              <a:buChar char="●"/>
            </a:pPr>
            <a:r>
              <a:rPr lang="en-GB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Gaurav Kumar                                                                </a:t>
            </a:r>
            <a:r>
              <a:rPr lang="en-GB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170270</a:t>
            </a:r>
            <a:endParaRPr sz="18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ource Sans Pro"/>
              <a:buChar char="●"/>
            </a:pPr>
            <a:r>
              <a:rPr lang="en-GB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Samyak Jain                                                                   </a:t>
            </a:r>
            <a:r>
              <a:rPr lang="en-GB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180661</a:t>
            </a:r>
            <a:endParaRPr sz="18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ource Sans Pro"/>
              <a:buChar char="●"/>
            </a:pPr>
            <a:r>
              <a:rPr lang="en-GB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Uday Kiran Damodara                                                150775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19372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8529" y="152400"/>
            <a:ext cx="3493070" cy="3328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2"/>
          <p:cNvSpPr txBox="1"/>
          <p:nvPr/>
        </p:nvSpPr>
        <p:spPr>
          <a:xfrm>
            <a:off x="234775" y="334375"/>
            <a:ext cx="8472900" cy="43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050">
                <a:solidFill>
                  <a:schemeClr val="accent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Future Work:</a:t>
            </a:r>
            <a:endParaRPr b="1" sz="1050">
              <a:solidFill>
                <a:schemeClr val="accent6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ABB2BF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This analysis is just a tip of iceberg, with nineteen year crop production data, a lot could be done and some of the ideas are: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* Instead of deleting missing data for Production(3730 data points), we could impute based on the area used for cultivation and state.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* Zone wise cultivation status and predict future production prediction using regression.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* Crop Categories and status of their cultivation over the years, if the production has gone up (Good case </a:t>
            </a:r>
            <a:r>
              <a:rPr lang="en-GB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scenario</a:t>
            </a:r>
            <a:r>
              <a:rPr lang="en-GB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 and if production is gone down (bad case </a:t>
            </a:r>
            <a:r>
              <a:rPr lang="en-GB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scenario</a:t>
            </a:r>
            <a:r>
              <a:rPr lang="en-GB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)...can we look into the causation of this trend.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* Asking further important questions like, Kerela is low in area coverage compared to other southern states but still in production levels its high why?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3"/>
          <p:cNvSpPr/>
          <p:nvPr/>
        </p:nvSpPr>
        <p:spPr>
          <a:xfrm>
            <a:off x="1937880" y="526320"/>
            <a:ext cx="5603400" cy="4089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Thank you!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3"/>
          <p:cNvSpPr/>
          <p:nvPr/>
        </p:nvSpPr>
        <p:spPr>
          <a:xfrm>
            <a:off x="311760" y="444960"/>
            <a:ext cx="851976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3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Problem Statement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53"/>
          <p:cNvSpPr/>
          <p:nvPr/>
        </p:nvSpPr>
        <p:spPr>
          <a:xfrm>
            <a:off x="304920" y="1080000"/>
            <a:ext cx="4318560" cy="301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-36108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100"/>
              <a:buFont typeface="Calibri"/>
              <a:buChar char="●"/>
            </a:pPr>
            <a:r>
              <a:rPr lang="en-GB" sz="21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Analyze Indian crop production data-set and extract key insights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08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100"/>
              <a:buFont typeface="Calibri"/>
              <a:buChar char="●"/>
            </a:pPr>
            <a:r>
              <a:rPr lang="en-GB" sz="21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Statewise, zone-wise, cropwise, season-wise, crop-category wise plots of production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08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100"/>
              <a:buFont typeface="Calibri"/>
              <a:buChar char="●"/>
            </a:pPr>
            <a:r>
              <a:rPr lang="en-GB" sz="21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Data-set structure and in depth variable analysis(categorical and numeric)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3800" y="139800"/>
            <a:ext cx="4215726" cy="470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4"/>
          <p:cNvSpPr/>
          <p:nvPr/>
        </p:nvSpPr>
        <p:spPr>
          <a:xfrm>
            <a:off x="-48240" y="264960"/>
            <a:ext cx="851976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Sources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54"/>
          <p:cNvSpPr/>
          <p:nvPr/>
        </p:nvSpPr>
        <p:spPr>
          <a:xfrm>
            <a:off x="108000" y="1240560"/>
            <a:ext cx="9035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4548A"/>
                </a:solidFill>
                <a:highlight>
                  <a:srgbClr val="FFFFFF"/>
                </a:highlight>
              </a:rPr>
              <a:t>District-wise, season-wise crop production statistics from 1997-2014</a:t>
            </a:r>
            <a:r>
              <a:rPr b="0" i="0" lang="en-GB" sz="1800" u="none" cap="none" strike="noStrike">
                <a:solidFill>
                  <a:srgbClr val="134F5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                                                                             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54"/>
          <p:cNvSpPr/>
          <p:nvPr/>
        </p:nvSpPr>
        <p:spPr>
          <a:xfrm>
            <a:off x="3312000" y="0"/>
            <a:ext cx="3095650" cy="1476006"/>
          </a:xfrm>
          <a:custGeom>
            <a:rect b="b" l="l" r="r" t="t"/>
            <a:pathLst>
              <a:path extrusionOk="0" h="4713" w="8601">
                <a:moveTo>
                  <a:pt x="1045" y="3638"/>
                </a:moveTo>
                <a:lnTo>
                  <a:pt x="909" y="3553"/>
                </a:lnTo>
                <a:lnTo>
                  <a:pt x="781" y="3465"/>
                </a:lnTo>
                <a:lnTo>
                  <a:pt x="663" y="3373"/>
                </a:lnTo>
                <a:lnTo>
                  <a:pt x="553" y="3279"/>
                </a:lnTo>
                <a:lnTo>
                  <a:pt x="452" y="3182"/>
                </a:lnTo>
                <a:lnTo>
                  <a:pt x="361" y="3083"/>
                </a:lnTo>
                <a:lnTo>
                  <a:pt x="280" y="2981"/>
                </a:lnTo>
                <a:lnTo>
                  <a:pt x="209" y="2878"/>
                </a:lnTo>
                <a:lnTo>
                  <a:pt x="148" y="2773"/>
                </a:lnTo>
                <a:lnTo>
                  <a:pt x="98" y="2666"/>
                </a:lnTo>
                <a:lnTo>
                  <a:pt x="57" y="2558"/>
                </a:lnTo>
                <a:lnTo>
                  <a:pt x="28" y="2450"/>
                </a:lnTo>
                <a:lnTo>
                  <a:pt x="9" y="2340"/>
                </a:lnTo>
                <a:lnTo>
                  <a:pt x="0" y="2231"/>
                </a:lnTo>
                <a:lnTo>
                  <a:pt x="3" y="2121"/>
                </a:lnTo>
                <a:lnTo>
                  <a:pt x="16" y="2012"/>
                </a:lnTo>
                <a:lnTo>
                  <a:pt x="39" y="1903"/>
                </a:lnTo>
                <a:lnTo>
                  <a:pt x="74" y="1794"/>
                </a:lnTo>
                <a:lnTo>
                  <a:pt x="119" y="1687"/>
                </a:lnTo>
                <a:lnTo>
                  <a:pt x="174" y="1581"/>
                </a:lnTo>
                <a:lnTo>
                  <a:pt x="239" y="1476"/>
                </a:lnTo>
                <a:lnTo>
                  <a:pt x="315" y="1374"/>
                </a:lnTo>
                <a:lnTo>
                  <a:pt x="400" y="1273"/>
                </a:lnTo>
                <a:lnTo>
                  <a:pt x="495" y="1175"/>
                </a:lnTo>
                <a:lnTo>
                  <a:pt x="600" y="1079"/>
                </a:lnTo>
                <a:lnTo>
                  <a:pt x="714" y="986"/>
                </a:lnTo>
                <a:lnTo>
                  <a:pt x="836" y="896"/>
                </a:lnTo>
                <a:lnTo>
                  <a:pt x="968" y="810"/>
                </a:lnTo>
                <a:lnTo>
                  <a:pt x="1107" y="726"/>
                </a:lnTo>
                <a:lnTo>
                  <a:pt x="1255" y="647"/>
                </a:lnTo>
                <a:lnTo>
                  <a:pt x="1410" y="571"/>
                </a:lnTo>
                <a:lnTo>
                  <a:pt x="1572" y="499"/>
                </a:lnTo>
                <a:lnTo>
                  <a:pt x="1741" y="432"/>
                </a:lnTo>
                <a:lnTo>
                  <a:pt x="1917" y="369"/>
                </a:lnTo>
                <a:lnTo>
                  <a:pt x="2098" y="310"/>
                </a:lnTo>
                <a:lnTo>
                  <a:pt x="2285" y="256"/>
                </a:lnTo>
                <a:lnTo>
                  <a:pt x="2477" y="207"/>
                </a:lnTo>
                <a:lnTo>
                  <a:pt x="2673" y="163"/>
                </a:lnTo>
                <a:lnTo>
                  <a:pt x="2874" y="125"/>
                </a:lnTo>
                <a:lnTo>
                  <a:pt x="3078" y="91"/>
                </a:lnTo>
                <a:lnTo>
                  <a:pt x="3285" y="62"/>
                </a:lnTo>
                <a:lnTo>
                  <a:pt x="3494" y="39"/>
                </a:lnTo>
                <a:lnTo>
                  <a:pt x="3706" y="21"/>
                </a:lnTo>
                <a:lnTo>
                  <a:pt x="3919" y="9"/>
                </a:lnTo>
                <a:lnTo>
                  <a:pt x="4133" y="2"/>
                </a:lnTo>
                <a:lnTo>
                  <a:pt x="4347" y="0"/>
                </a:lnTo>
                <a:lnTo>
                  <a:pt x="4562" y="4"/>
                </a:lnTo>
                <a:lnTo>
                  <a:pt x="4775" y="13"/>
                </a:lnTo>
                <a:lnTo>
                  <a:pt x="4988" y="28"/>
                </a:lnTo>
                <a:lnTo>
                  <a:pt x="5198" y="49"/>
                </a:lnTo>
                <a:lnTo>
                  <a:pt x="5407" y="74"/>
                </a:lnTo>
                <a:lnTo>
                  <a:pt x="5613" y="105"/>
                </a:lnTo>
                <a:lnTo>
                  <a:pt x="5815" y="141"/>
                </a:lnTo>
                <a:lnTo>
                  <a:pt x="6014" y="182"/>
                </a:lnTo>
                <a:lnTo>
                  <a:pt x="6208" y="229"/>
                </a:lnTo>
                <a:lnTo>
                  <a:pt x="6398" y="280"/>
                </a:lnTo>
                <a:lnTo>
                  <a:pt x="6582" y="336"/>
                </a:lnTo>
                <a:lnTo>
                  <a:pt x="6761" y="396"/>
                </a:lnTo>
                <a:lnTo>
                  <a:pt x="6934" y="461"/>
                </a:lnTo>
                <a:lnTo>
                  <a:pt x="7100" y="530"/>
                </a:lnTo>
                <a:lnTo>
                  <a:pt x="7259" y="604"/>
                </a:lnTo>
                <a:lnTo>
                  <a:pt x="7411" y="681"/>
                </a:lnTo>
                <a:lnTo>
                  <a:pt x="7555" y="763"/>
                </a:lnTo>
                <a:lnTo>
                  <a:pt x="7691" y="847"/>
                </a:lnTo>
                <a:lnTo>
                  <a:pt x="7819" y="936"/>
                </a:lnTo>
                <a:lnTo>
                  <a:pt x="7938" y="1027"/>
                </a:lnTo>
                <a:lnTo>
                  <a:pt x="8047" y="1121"/>
                </a:lnTo>
                <a:lnTo>
                  <a:pt x="8148" y="1218"/>
                </a:lnTo>
                <a:lnTo>
                  <a:pt x="8239" y="1317"/>
                </a:lnTo>
                <a:lnTo>
                  <a:pt x="8320" y="1419"/>
                </a:lnTo>
                <a:lnTo>
                  <a:pt x="8391" y="1522"/>
                </a:lnTo>
                <a:lnTo>
                  <a:pt x="8452" y="1628"/>
                </a:lnTo>
                <a:lnTo>
                  <a:pt x="8502" y="1734"/>
                </a:lnTo>
                <a:lnTo>
                  <a:pt x="8543" y="1842"/>
                </a:lnTo>
                <a:lnTo>
                  <a:pt x="8572" y="1951"/>
                </a:lnTo>
                <a:lnTo>
                  <a:pt x="8591" y="2060"/>
                </a:lnTo>
                <a:lnTo>
                  <a:pt x="8600" y="2169"/>
                </a:lnTo>
                <a:lnTo>
                  <a:pt x="8597" y="2279"/>
                </a:lnTo>
                <a:lnTo>
                  <a:pt x="8584" y="2389"/>
                </a:lnTo>
                <a:lnTo>
                  <a:pt x="8560" y="2498"/>
                </a:lnTo>
                <a:lnTo>
                  <a:pt x="8526" y="2606"/>
                </a:lnTo>
                <a:lnTo>
                  <a:pt x="8481" y="2713"/>
                </a:lnTo>
                <a:lnTo>
                  <a:pt x="8426" y="2819"/>
                </a:lnTo>
                <a:lnTo>
                  <a:pt x="8361" y="2924"/>
                </a:lnTo>
                <a:lnTo>
                  <a:pt x="8285" y="3026"/>
                </a:lnTo>
                <a:lnTo>
                  <a:pt x="8200" y="3127"/>
                </a:lnTo>
                <a:lnTo>
                  <a:pt x="8105" y="3225"/>
                </a:lnTo>
                <a:lnTo>
                  <a:pt x="8000" y="3321"/>
                </a:lnTo>
                <a:lnTo>
                  <a:pt x="7886" y="3414"/>
                </a:lnTo>
                <a:lnTo>
                  <a:pt x="7763" y="3504"/>
                </a:lnTo>
                <a:lnTo>
                  <a:pt x="7632" y="3591"/>
                </a:lnTo>
                <a:lnTo>
                  <a:pt x="7492" y="3674"/>
                </a:lnTo>
                <a:lnTo>
                  <a:pt x="7345" y="3753"/>
                </a:lnTo>
                <a:lnTo>
                  <a:pt x="7190" y="3829"/>
                </a:lnTo>
                <a:lnTo>
                  <a:pt x="7027" y="3901"/>
                </a:lnTo>
                <a:lnTo>
                  <a:pt x="6858" y="3968"/>
                </a:lnTo>
                <a:lnTo>
                  <a:pt x="6683" y="4031"/>
                </a:lnTo>
                <a:lnTo>
                  <a:pt x="6501" y="4090"/>
                </a:lnTo>
                <a:lnTo>
                  <a:pt x="6315" y="4144"/>
                </a:lnTo>
                <a:lnTo>
                  <a:pt x="6123" y="4193"/>
                </a:lnTo>
                <a:lnTo>
                  <a:pt x="5926" y="4237"/>
                </a:lnTo>
                <a:lnTo>
                  <a:pt x="5726" y="4276"/>
                </a:lnTo>
                <a:lnTo>
                  <a:pt x="5522" y="4309"/>
                </a:lnTo>
                <a:lnTo>
                  <a:pt x="5315" y="4338"/>
                </a:lnTo>
                <a:lnTo>
                  <a:pt x="5105" y="4361"/>
                </a:lnTo>
                <a:lnTo>
                  <a:pt x="4894" y="4379"/>
                </a:lnTo>
                <a:lnTo>
                  <a:pt x="4681" y="4391"/>
                </a:lnTo>
                <a:lnTo>
                  <a:pt x="4467" y="4398"/>
                </a:lnTo>
                <a:lnTo>
                  <a:pt x="4252" y="4400"/>
                </a:lnTo>
                <a:lnTo>
                  <a:pt x="4038" y="4396"/>
                </a:lnTo>
                <a:lnTo>
                  <a:pt x="3824" y="4387"/>
                </a:lnTo>
                <a:lnTo>
                  <a:pt x="3612" y="4372"/>
                </a:lnTo>
                <a:lnTo>
                  <a:pt x="3401" y="4351"/>
                </a:lnTo>
                <a:lnTo>
                  <a:pt x="3193" y="4326"/>
                </a:lnTo>
                <a:lnTo>
                  <a:pt x="2987" y="4295"/>
                </a:lnTo>
                <a:lnTo>
                  <a:pt x="2785" y="4259"/>
                </a:lnTo>
                <a:lnTo>
                  <a:pt x="2586" y="4218"/>
                </a:lnTo>
                <a:lnTo>
                  <a:pt x="2391" y="4171"/>
                </a:lnTo>
                <a:lnTo>
                  <a:pt x="2202" y="4120"/>
                </a:lnTo>
                <a:lnTo>
                  <a:pt x="296" y="4712"/>
                </a:lnTo>
                <a:lnTo>
                  <a:pt x="1045" y="3638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54"/>
          <p:cNvSpPr/>
          <p:nvPr/>
        </p:nvSpPr>
        <p:spPr>
          <a:xfrm>
            <a:off x="3744000" y="36000"/>
            <a:ext cx="22926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entury Schoolbook"/>
                <a:ea typeface="Century Schoolbook"/>
                <a:cs typeface="Century Schoolbook"/>
                <a:sym typeface="Century Schoolbook"/>
              </a:rPr>
              <a:t>Data.Gov.In</a:t>
            </a:r>
            <a:endParaRPr/>
          </a:p>
        </p:txBody>
      </p:sp>
      <p:sp>
        <p:nvSpPr>
          <p:cNvPr id="219" name="Google Shape;219;p54"/>
          <p:cNvSpPr/>
          <p:nvPr/>
        </p:nvSpPr>
        <p:spPr>
          <a:xfrm>
            <a:off x="3996000" y="1692000"/>
            <a:ext cx="3635653" cy="1037946"/>
          </a:xfrm>
          <a:custGeom>
            <a:rect b="b" l="l" r="r" t="t"/>
            <a:pathLst>
              <a:path extrusionOk="0" h="3813" w="10101">
                <a:moveTo>
                  <a:pt x="8957" y="698"/>
                </a:moveTo>
                <a:lnTo>
                  <a:pt x="9112" y="773"/>
                </a:lnTo>
                <a:lnTo>
                  <a:pt x="9256" y="851"/>
                </a:lnTo>
                <a:lnTo>
                  <a:pt x="9390" y="932"/>
                </a:lnTo>
                <a:lnTo>
                  <a:pt x="9514" y="1014"/>
                </a:lnTo>
                <a:lnTo>
                  <a:pt x="9626" y="1100"/>
                </a:lnTo>
                <a:lnTo>
                  <a:pt x="9727" y="1187"/>
                </a:lnTo>
                <a:lnTo>
                  <a:pt x="9816" y="1276"/>
                </a:lnTo>
                <a:lnTo>
                  <a:pt x="9893" y="1366"/>
                </a:lnTo>
                <a:lnTo>
                  <a:pt x="9958" y="1458"/>
                </a:lnTo>
                <a:lnTo>
                  <a:pt x="10011" y="1551"/>
                </a:lnTo>
                <a:lnTo>
                  <a:pt x="10052" y="1644"/>
                </a:lnTo>
                <a:lnTo>
                  <a:pt x="10081" y="1739"/>
                </a:lnTo>
                <a:lnTo>
                  <a:pt x="10096" y="1834"/>
                </a:lnTo>
                <a:lnTo>
                  <a:pt x="10100" y="1929"/>
                </a:lnTo>
                <a:lnTo>
                  <a:pt x="10090" y="2024"/>
                </a:lnTo>
                <a:lnTo>
                  <a:pt x="10069" y="2118"/>
                </a:lnTo>
                <a:lnTo>
                  <a:pt x="10034" y="2213"/>
                </a:lnTo>
                <a:lnTo>
                  <a:pt x="9988" y="2306"/>
                </a:lnTo>
                <a:lnTo>
                  <a:pt x="9929" y="2398"/>
                </a:lnTo>
                <a:lnTo>
                  <a:pt x="9858" y="2490"/>
                </a:lnTo>
                <a:lnTo>
                  <a:pt x="9774" y="2579"/>
                </a:lnTo>
                <a:lnTo>
                  <a:pt x="9680" y="2667"/>
                </a:lnTo>
                <a:lnTo>
                  <a:pt x="9573" y="2753"/>
                </a:lnTo>
                <a:lnTo>
                  <a:pt x="9456" y="2838"/>
                </a:lnTo>
                <a:lnTo>
                  <a:pt x="9327" y="2919"/>
                </a:lnTo>
                <a:lnTo>
                  <a:pt x="9188" y="2998"/>
                </a:lnTo>
                <a:lnTo>
                  <a:pt x="9039" y="3075"/>
                </a:lnTo>
                <a:lnTo>
                  <a:pt x="8879" y="3149"/>
                </a:lnTo>
                <a:lnTo>
                  <a:pt x="8711" y="3219"/>
                </a:lnTo>
                <a:lnTo>
                  <a:pt x="8533" y="3286"/>
                </a:lnTo>
                <a:lnTo>
                  <a:pt x="8346" y="3350"/>
                </a:lnTo>
                <a:lnTo>
                  <a:pt x="8151" y="3410"/>
                </a:lnTo>
                <a:lnTo>
                  <a:pt x="7949" y="3467"/>
                </a:lnTo>
                <a:lnTo>
                  <a:pt x="7739" y="3519"/>
                </a:lnTo>
                <a:lnTo>
                  <a:pt x="7522" y="3568"/>
                </a:lnTo>
                <a:lnTo>
                  <a:pt x="7300" y="3612"/>
                </a:lnTo>
                <a:lnTo>
                  <a:pt x="7072" y="3653"/>
                </a:lnTo>
                <a:lnTo>
                  <a:pt x="6838" y="3688"/>
                </a:lnTo>
                <a:lnTo>
                  <a:pt x="6601" y="3720"/>
                </a:lnTo>
                <a:lnTo>
                  <a:pt x="6359" y="3747"/>
                </a:lnTo>
                <a:lnTo>
                  <a:pt x="6115" y="3769"/>
                </a:lnTo>
                <a:lnTo>
                  <a:pt x="5867" y="3787"/>
                </a:lnTo>
                <a:lnTo>
                  <a:pt x="5618" y="3800"/>
                </a:lnTo>
                <a:lnTo>
                  <a:pt x="5367" y="3808"/>
                </a:lnTo>
                <a:lnTo>
                  <a:pt x="5115" y="3812"/>
                </a:lnTo>
                <a:lnTo>
                  <a:pt x="4864" y="3811"/>
                </a:lnTo>
                <a:lnTo>
                  <a:pt x="4612" y="3805"/>
                </a:lnTo>
                <a:lnTo>
                  <a:pt x="4362" y="3794"/>
                </a:lnTo>
                <a:lnTo>
                  <a:pt x="4113" y="3779"/>
                </a:lnTo>
                <a:lnTo>
                  <a:pt x="3867" y="3759"/>
                </a:lnTo>
                <a:lnTo>
                  <a:pt x="3624" y="3734"/>
                </a:lnTo>
                <a:lnTo>
                  <a:pt x="3384" y="3705"/>
                </a:lnTo>
                <a:lnTo>
                  <a:pt x="3149" y="3672"/>
                </a:lnTo>
                <a:lnTo>
                  <a:pt x="2918" y="3634"/>
                </a:lnTo>
                <a:lnTo>
                  <a:pt x="2692" y="3592"/>
                </a:lnTo>
                <a:lnTo>
                  <a:pt x="2473" y="3545"/>
                </a:lnTo>
                <a:lnTo>
                  <a:pt x="2259" y="3495"/>
                </a:lnTo>
                <a:lnTo>
                  <a:pt x="2053" y="3440"/>
                </a:lnTo>
                <a:lnTo>
                  <a:pt x="1854" y="3382"/>
                </a:lnTo>
                <a:lnTo>
                  <a:pt x="1663" y="3320"/>
                </a:lnTo>
                <a:lnTo>
                  <a:pt x="1481" y="3254"/>
                </a:lnTo>
                <a:lnTo>
                  <a:pt x="1307" y="3186"/>
                </a:lnTo>
                <a:lnTo>
                  <a:pt x="1143" y="3113"/>
                </a:lnTo>
                <a:lnTo>
                  <a:pt x="988" y="3038"/>
                </a:lnTo>
                <a:lnTo>
                  <a:pt x="844" y="2961"/>
                </a:lnTo>
                <a:lnTo>
                  <a:pt x="709" y="2880"/>
                </a:lnTo>
                <a:lnTo>
                  <a:pt x="586" y="2797"/>
                </a:lnTo>
                <a:lnTo>
                  <a:pt x="474" y="2712"/>
                </a:lnTo>
                <a:lnTo>
                  <a:pt x="373" y="2625"/>
                </a:lnTo>
                <a:lnTo>
                  <a:pt x="284" y="2536"/>
                </a:lnTo>
                <a:lnTo>
                  <a:pt x="207" y="2446"/>
                </a:lnTo>
                <a:lnTo>
                  <a:pt x="141" y="2354"/>
                </a:lnTo>
                <a:lnTo>
                  <a:pt x="88" y="2261"/>
                </a:lnTo>
                <a:lnTo>
                  <a:pt x="48" y="2167"/>
                </a:lnTo>
                <a:lnTo>
                  <a:pt x="19" y="2073"/>
                </a:lnTo>
                <a:lnTo>
                  <a:pt x="4" y="1978"/>
                </a:lnTo>
                <a:lnTo>
                  <a:pt x="0" y="1883"/>
                </a:lnTo>
                <a:lnTo>
                  <a:pt x="10" y="1788"/>
                </a:lnTo>
                <a:lnTo>
                  <a:pt x="32" y="1693"/>
                </a:lnTo>
                <a:lnTo>
                  <a:pt x="66" y="1599"/>
                </a:lnTo>
                <a:lnTo>
                  <a:pt x="113" y="1506"/>
                </a:lnTo>
                <a:lnTo>
                  <a:pt x="172" y="1413"/>
                </a:lnTo>
                <a:lnTo>
                  <a:pt x="243" y="1322"/>
                </a:lnTo>
                <a:lnTo>
                  <a:pt x="326" y="1233"/>
                </a:lnTo>
                <a:lnTo>
                  <a:pt x="421" y="1144"/>
                </a:lnTo>
                <a:lnTo>
                  <a:pt x="527" y="1058"/>
                </a:lnTo>
                <a:lnTo>
                  <a:pt x="644" y="974"/>
                </a:lnTo>
                <a:lnTo>
                  <a:pt x="773" y="893"/>
                </a:lnTo>
                <a:lnTo>
                  <a:pt x="912" y="813"/>
                </a:lnTo>
                <a:lnTo>
                  <a:pt x="1062" y="737"/>
                </a:lnTo>
                <a:lnTo>
                  <a:pt x="1221" y="663"/>
                </a:lnTo>
                <a:lnTo>
                  <a:pt x="1390" y="593"/>
                </a:lnTo>
                <a:lnTo>
                  <a:pt x="1568" y="526"/>
                </a:lnTo>
                <a:lnTo>
                  <a:pt x="1755" y="462"/>
                </a:lnTo>
                <a:lnTo>
                  <a:pt x="1949" y="402"/>
                </a:lnTo>
                <a:lnTo>
                  <a:pt x="2152" y="345"/>
                </a:lnTo>
                <a:lnTo>
                  <a:pt x="2362" y="293"/>
                </a:lnTo>
                <a:lnTo>
                  <a:pt x="2578" y="244"/>
                </a:lnTo>
                <a:lnTo>
                  <a:pt x="2801" y="200"/>
                </a:lnTo>
                <a:lnTo>
                  <a:pt x="3029" y="159"/>
                </a:lnTo>
                <a:lnTo>
                  <a:pt x="3262" y="123"/>
                </a:lnTo>
                <a:lnTo>
                  <a:pt x="3500" y="92"/>
                </a:lnTo>
                <a:lnTo>
                  <a:pt x="3741" y="65"/>
                </a:lnTo>
                <a:lnTo>
                  <a:pt x="3986" y="43"/>
                </a:lnTo>
                <a:lnTo>
                  <a:pt x="4233" y="25"/>
                </a:lnTo>
                <a:lnTo>
                  <a:pt x="4483" y="12"/>
                </a:lnTo>
                <a:lnTo>
                  <a:pt x="4734" y="4"/>
                </a:lnTo>
                <a:lnTo>
                  <a:pt x="4985" y="0"/>
                </a:lnTo>
                <a:lnTo>
                  <a:pt x="5237" y="1"/>
                </a:lnTo>
                <a:lnTo>
                  <a:pt x="5488" y="7"/>
                </a:lnTo>
                <a:lnTo>
                  <a:pt x="5739" y="18"/>
                </a:lnTo>
                <a:lnTo>
                  <a:pt x="5987" y="33"/>
                </a:lnTo>
                <a:lnTo>
                  <a:pt x="6233" y="53"/>
                </a:lnTo>
                <a:lnTo>
                  <a:pt x="6477" y="78"/>
                </a:lnTo>
                <a:lnTo>
                  <a:pt x="6716" y="107"/>
                </a:lnTo>
                <a:lnTo>
                  <a:pt x="6952" y="140"/>
                </a:lnTo>
                <a:lnTo>
                  <a:pt x="7183" y="178"/>
                </a:lnTo>
                <a:lnTo>
                  <a:pt x="7408" y="221"/>
                </a:lnTo>
                <a:lnTo>
                  <a:pt x="7628" y="267"/>
                </a:lnTo>
                <a:lnTo>
                  <a:pt x="9260" y="58"/>
                </a:lnTo>
                <a:lnTo>
                  <a:pt x="8957" y="698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0" i="0" lang="en-GB" sz="18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This </a:t>
            </a:r>
            <a:r>
              <a:rPr lang="en-GB" sz="1800">
                <a:latin typeface="Century Schoolbook"/>
                <a:ea typeface="Century Schoolbook"/>
                <a:cs typeface="Century Schoolbook"/>
                <a:sym typeface="Century Schoolbook"/>
              </a:rPr>
              <a:t>platform</a:t>
            </a:r>
            <a:r>
              <a:rPr b="0" i="0" lang="en-GB" sz="18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provides detailed data for </a:t>
            </a:r>
            <a:r>
              <a:rPr lang="en-GB" sz="1800">
                <a:latin typeface="Century Schoolbook"/>
                <a:ea typeface="Century Schoolbook"/>
                <a:cs typeface="Century Schoolbook"/>
                <a:sym typeface="Century Schoolbook"/>
              </a:rPr>
              <a:t>Agricultural</a:t>
            </a:r>
            <a:r>
              <a:rPr b="0" i="0" lang="en-GB" sz="18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an</a:t>
            </a:r>
            <a:r>
              <a:rPr lang="en-GB" sz="1800">
                <a:latin typeface="Century Schoolbook"/>
                <a:ea typeface="Century Schoolbook"/>
                <a:cs typeface="Century Schoolbook"/>
                <a:sym typeface="Century Schoolbook"/>
              </a:rPr>
              <a:t>alysis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7875" y="2803550"/>
            <a:ext cx="4777450" cy="218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24050"/>
            <a:ext cx="3762250" cy="29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5"/>
          <p:cNvSpPr/>
          <p:nvPr/>
        </p:nvSpPr>
        <p:spPr>
          <a:xfrm>
            <a:off x="311760" y="444960"/>
            <a:ext cx="851976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Data, a Closer Look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55"/>
          <p:cNvSpPr/>
          <p:nvPr/>
        </p:nvSpPr>
        <p:spPr>
          <a:xfrm>
            <a:off x="311750" y="1424626"/>
            <a:ext cx="4568100" cy="29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36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Char char="●"/>
            </a:pPr>
            <a:r>
              <a:rPr lang="en-GB" sz="1800">
                <a:latin typeface="Source Sans Pro"/>
                <a:ea typeface="Source Sans Pro"/>
                <a:cs typeface="Source Sans Pro"/>
                <a:sym typeface="Source Sans Pro"/>
              </a:rPr>
              <a:t>4 categorical variable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6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○"/>
            </a:pPr>
            <a:r>
              <a:rPr lang="en-GB">
                <a:latin typeface="Source Sans Pro"/>
                <a:ea typeface="Source Sans Pro"/>
                <a:cs typeface="Source Sans Pro"/>
                <a:sym typeface="Source Sans Pro"/>
              </a:rPr>
              <a:t>State_Name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6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○"/>
            </a:pPr>
            <a:r>
              <a:rPr lang="en-GB">
                <a:latin typeface="Source Sans Pro"/>
                <a:ea typeface="Source Sans Pro"/>
                <a:cs typeface="Source Sans Pro"/>
                <a:sym typeface="Source Sans Pro"/>
              </a:rPr>
              <a:t>District_Name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6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○"/>
            </a:pPr>
            <a:r>
              <a:rPr lang="en-GB">
                <a:latin typeface="Source Sans Pro"/>
                <a:ea typeface="Source Sans Pro"/>
                <a:cs typeface="Source Sans Pro"/>
                <a:sym typeface="Source Sans Pro"/>
              </a:rPr>
              <a:t>Season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6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○"/>
            </a:pPr>
            <a:r>
              <a:rPr lang="en-GB">
                <a:latin typeface="Source Sans Pro"/>
                <a:ea typeface="Source Sans Pro"/>
                <a:cs typeface="Source Sans Pro"/>
                <a:sym typeface="Source Sans Pro"/>
              </a:rPr>
              <a:t>Crop Type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36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Char char="●"/>
            </a:pPr>
            <a:r>
              <a:rPr lang="en-GB" sz="1800">
                <a:latin typeface="Source Sans Pro"/>
                <a:ea typeface="Source Sans Pro"/>
                <a:cs typeface="Source Sans Pro"/>
                <a:sym typeface="Source Sans Pro"/>
              </a:rPr>
              <a:t>3 continuous variable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6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○"/>
            </a:pPr>
            <a:r>
              <a:rPr lang="en-GB">
                <a:latin typeface="Source Sans Pro"/>
                <a:ea typeface="Source Sans Pro"/>
                <a:cs typeface="Source Sans Pro"/>
                <a:sym typeface="Source Sans Pro"/>
              </a:rPr>
              <a:t>Area (float)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6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○"/>
            </a:pPr>
            <a:r>
              <a:rPr lang="en-GB">
                <a:latin typeface="Source Sans Pro"/>
                <a:ea typeface="Source Sans Pro"/>
                <a:cs typeface="Source Sans Pro"/>
                <a:sym typeface="Source Sans Pro"/>
              </a:rPr>
              <a:t>Production(float)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6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○"/>
            </a:pPr>
            <a:r>
              <a:rPr lang="en-GB">
                <a:latin typeface="Source Sans Pro"/>
                <a:ea typeface="Source Sans Pro"/>
                <a:cs typeface="Source Sans Pro"/>
                <a:sym typeface="Source Sans Pro"/>
              </a:rPr>
              <a:t>Crop Year(int)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9" name="Google Shape;229;p55"/>
          <p:cNvSpPr/>
          <p:nvPr/>
        </p:nvSpPr>
        <p:spPr>
          <a:xfrm>
            <a:off x="4883760" y="1152360"/>
            <a:ext cx="3465360" cy="2356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55"/>
          <p:cNvSpPr/>
          <p:nvPr/>
        </p:nvSpPr>
        <p:spPr>
          <a:xfrm>
            <a:off x="4883760" y="3720240"/>
            <a:ext cx="3465360" cy="7797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-34236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800"/>
              <a:buFont typeface="Source Sans Pro"/>
              <a:buChar char="●"/>
            </a:pPr>
            <a:r>
              <a:rPr lang="en-GB" sz="1800">
                <a:solidFill>
                  <a:srgbClr val="99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rows</a:t>
            </a:r>
            <a:r>
              <a:rPr b="0" i="0" lang="en-GB" sz="1800" u="none" cap="none" strike="noStrike">
                <a:solidFill>
                  <a:srgbClr val="99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 </a:t>
            </a:r>
            <a:r>
              <a:rPr lang="en-GB" sz="1800">
                <a:solidFill>
                  <a:srgbClr val="99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246091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36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800"/>
              <a:buFont typeface="Source Sans Pro"/>
              <a:buChar char="●"/>
            </a:pPr>
            <a:r>
              <a:rPr lang="en-GB" sz="1800">
                <a:solidFill>
                  <a:srgbClr val="99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columns</a:t>
            </a:r>
            <a:r>
              <a:rPr b="0" i="0" lang="en-GB" sz="1800" u="none" cap="none" strike="noStrike">
                <a:solidFill>
                  <a:srgbClr val="99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 </a:t>
            </a:r>
            <a:r>
              <a:rPr lang="en-GB" sz="1800">
                <a:solidFill>
                  <a:srgbClr val="99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7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2950" y="607225"/>
            <a:ext cx="4751050" cy="290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10125" cy="442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56"/>
          <p:cNvSpPr txBox="1"/>
          <p:nvPr/>
        </p:nvSpPr>
        <p:spPr>
          <a:xfrm>
            <a:off x="5143500" y="292925"/>
            <a:ext cx="34218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050">
                <a:solidFill>
                  <a:srgbClr val="FF99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Observations</a:t>
            </a:r>
            <a:r>
              <a:rPr lang="en-GB" sz="1050">
                <a:solidFill>
                  <a:srgbClr val="FF99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FF990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- Quite clearly Thar Desert[in Rajasthan] districts have very less cultivation area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- Some in between districts[mainly in central zone due to rocky terrain] that have low cultivation are districts that have water shortage like not having mansoon rain, river or any other source of water.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- In North-East region cultivation area is huge due to heavy mansoon rains, major rivers flows through or near them; basically they have all the waters.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- Souther area also has quite heavy rains in mansoon season and rivers are also there; so as expected they have higher cultivation area.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- Indeed Ganga Plains have high cultivation areas, as expected.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7"/>
          <p:cNvSpPr txBox="1"/>
          <p:nvPr/>
        </p:nvSpPr>
        <p:spPr>
          <a:xfrm>
            <a:off x="401950" y="245425"/>
            <a:ext cx="79110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050">
                <a:solidFill>
                  <a:schemeClr val="accent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Observations</a:t>
            </a:r>
            <a:r>
              <a:rPr lang="en-GB" sz="1050">
                <a:solidFill>
                  <a:schemeClr val="accent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chemeClr val="accent6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- Top producers of crops in each region: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- 'North Zone': Uttar Pradesh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- 'South Zone': Kerela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- 'East Zone': West bangal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- 'West Zone': Maharastra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- 'Central Zone': Madhay Pradesh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- 'NE Zone': Assam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- 'Union Terr': Andman and Nicobars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- Most of the result are not new to our intutions. All states that are in top rank has at least one major river[that flows throughout the year] passing through their cultivation zones.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243" name="Google Shape;24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40800"/>
            <a:ext cx="2093399" cy="195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8199" y="3040800"/>
            <a:ext cx="2093399" cy="195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3998" y="3040800"/>
            <a:ext cx="2070319" cy="195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6717" y="3040800"/>
            <a:ext cx="2093399" cy="195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8"/>
          <p:cNvSpPr txBox="1"/>
          <p:nvPr/>
        </p:nvSpPr>
        <p:spPr>
          <a:xfrm>
            <a:off x="234775" y="213425"/>
            <a:ext cx="8750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FF9900"/>
                </a:solidFill>
              </a:rPr>
              <a:t>Observation</a:t>
            </a:r>
            <a:r>
              <a:rPr lang="en-GB">
                <a:solidFill>
                  <a:srgbClr val="FF9900"/>
                </a:solidFill>
              </a:rPr>
              <a:t>:</a:t>
            </a:r>
            <a:endParaRPr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- States in North and East specifically Uttar Pradesh, West Bengal, Punjab and Andra Pradesh are top producers of Rice in India over 19 years(1997-2015)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- States in North specifically Uttar Pradesh, Punjab and Hariyana are top producers of Wheat in India over 19 years(1997-2015)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There are only four states that produce Paddy and Assam is the top producer of Paddy in India over 19 years(1997-2015)</a:t>
            </a:r>
            <a:endParaRPr/>
          </a:p>
        </p:txBody>
      </p:sp>
      <p:pic>
        <p:nvPicPr>
          <p:cNvPr id="252" name="Google Shape;25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59025"/>
            <a:ext cx="3222130" cy="293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6930" y="2059025"/>
            <a:ext cx="3165380" cy="293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4709" y="2059025"/>
            <a:ext cx="2146890" cy="201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9"/>
          <p:cNvSpPr txBox="1"/>
          <p:nvPr/>
        </p:nvSpPr>
        <p:spPr>
          <a:xfrm>
            <a:off x="327250" y="227650"/>
            <a:ext cx="840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59"/>
          <p:cNvSpPr txBox="1"/>
          <p:nvPr/>
        </p:nvSpPr>
        <p:spPr>
          <a:xfrm>
            <a:off x="263225" y="277450"/>
            <a:ext cx="8536800" cy="3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50">
                <a:solidFill>
                  <a:schemeClr val="accent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Observations</a:t>
            </a:r>
            <a:r>
              <a:rPr lang="en-GB" sz="1050">
                <a:solidFill>
                  <a:schemeClr val="accent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chemeClr val="accent6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accent6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- In oilseeds Rajasthan and WB are top producers over 19 years.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- Gujarat and </a:t>
            </a:r>
            <a:r>
              <a:rPr lang="en-GB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Karnataka</a:t>
            </a:r>
            <a:r>
              <a:rPr lang="en-GB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are two top states in the production of Nuts.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- In fibers WB, Gujrat, and </a:t>
            </a:r>
            <a:r>
              <a:rPr lang="en-GB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Maharashtra</a:t>
            </a:r>
            <a:r>
              <a:rPr lang="en-GB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are top producers over 19 years.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- KT, AP, TG are some top states in the production of Spices.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- In beans MP and MH are top producers over 19 years. There is no beans production data for JH and Assam.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- </a:t>
            </a:r>
            <a:r>
              <a:rPr lang="en-GB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Tamil Nadu</a:t>
            </a:r>
            <a:r>
              <a:rPr lang="en-GB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tops in the production of Fruits.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- In </a:t>
            </a:r>
            <a:r>
              <a:rPr lang="en-GB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Cereals</a:t>
            </a:r>
            <a:r>
              <a:rPr lang="en-GB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UP, PB and HR are some top producers over 19 years.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- In Pulses MP, UP, and MH are some top producers over 19 years.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- UP and Wb are two top states in the production of Vegetables.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- </a:t>
            </a:r>
            <a:r>
              <a:rPr lang="en-GB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Uttar Pradesh</a:t>
            </a:r>
            <a:r>
              <a:rPr lang="en-GB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tops in the production of commercial crops.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0"/>
          <p:cNvSpPr txBox="1"/>
          <p:nvPr/>
        </p:nvSpPr>
        <p:spPr>
          <a:xfrm>
            <a:off x="156500" y="291675"/>
            <a:ext cx="85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6"/>
                </a:solidFill>
              </a:rPr>
              <a:t>Images</a:t>
            </a:r>
            <a:endParaRPr b="1">
              <a:solidFill>
                <a:schemeClr val="accent6"/>
              </a:solidFill>
            </a:endParaRPr>
          </a:p>
        </p:txBody>
      </p:sp>
      <p:pic>
        <p:nvPicPr>
          <p:cNvPr id="266" name="Google Shape;26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44275"/>
            <a:ext cx="4402014" cy="414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6814" y="844275"/>
            <a:ext cx="4284786" cy="4054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